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7" d="100"/>
          <a:sy n="97" d="100"/>
        </p:scale>
        <p:origin x="350" y="28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6A6A8-1101-0B91-CF42-C8AA889F2E8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16D82A9-1598-7076-DEC8-9FD3CC6688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CC627E7-6955-62B0-BCD6-EFDFD1C68102}"/>
              </a:ext>
            </a:extLst>
          </p:cNvPr>
          <p:cNvSpPr>
            <a:spLocks noGrp="1"/>
          </p:cNvSpPr>
          <p:nvPr>
            <p:ph type="dt" sz="half" idx="10"/>
          </p:nvPr>
        </p:nvSpPr>
        <p:spPr/>
        <p:txBody>
          <a:bodyPr/>
          <a:lstStyle/>
          <a:p>
            <a:fld id="{B5C9C9A1-08B6-47B1-9AC8-6E53590ADBC5}" type="datetimeFigureOut">
              <a:rPr lang="en-US" smtClean="0"/>
              <a:t>2/18/2025</a:t>
            </a:fld>
            <a:endParaRPr lang="en-US"/>
          </a:p>
        </p:txBody>
      </p:sp>
      <p:sp>
        <p:nvSpPr>
          <p:cNvPr id="5" name="Footer Placeholder 4">
            <a:extLst>
              <a:ext uri="{FF2B5EF4-FFF2-40B4-BE49-F238E27FC236}">
                <a16:creationId xmlns:a16="http://schemas.microsoft.com/office/drawing/2014/main" id="{C50E46FB-DFC3-4647-87F9-9979CF04DA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AD3B71-4E7B-3EE1-7311-79584221D9BC}"/>
              </a:ext>
            </a:extLst>
          </p:cNvPr>
          <p:cNvSpPr>
            <a:spLocks noGrp="1"/>
          </p:cNvSpPr>
          <p:nvPr>
            <p:ph type="sldNum" sz="quarter" idx="12"/>
          </p:nvPr>
        </p:nvSpPr>
        <p:spPr/>
        <p:txBody>
          <a:bodyPr/>
          <a:lstStyle/>
          <a:p>
            <a:fld id="{C1767CF1-1B0F-4289-85E6-74ADCD9D4A5C}" type="slidenum">
              <a:rPr lang="en-US" smtClean="0"/>
              <a:t>‹#›</a:t>
            </a:fld>
            <a:endParaRPr lang="en-US"/>
          </a:p>
        </p:txBody>
      </p:sp>
    </p:spTree>
    <p:extLst>
      <p:ext uri="{BB962C8B-B14F-4D97-AF65-F5344CB8AC3E}">
        <p14:creationId xmlns:p14="http://schemas.microsoft.com/office/powerpoint/2010/main" val="3431233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3A079-8731-1373-D402-257EEA76D8B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51B51D-9DB6-A182-093F-3BF113D0EE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B8538B-E32D-D867-5232-E3CF4F9902BE}"/>
              </a:ext>
            </a:extLst>
          </p:cNvPr>
          <p:cNvSpPr>
            <a:spLocks noGrp="1"/>
          </p:cNvSpPr>
          <p:nvPr>
            <p:ph type="dt" sz="half" idx="10"/>
          </p:nvPr>
        </p:nvSpPr>
        <p:spPr/>
        <p:txBody>
          <a:bodyPr/>
          <a:lstStyle/>
          <a:p>
            <a:fld id="{B5C9C9A1-08B6-47B1-9AC8-6E53590ADBC5}" type="datetimeFigureOut">
              <a:rPr lang="en-US" smtClean="0"/>
              <a:t>2/18/2025</a:t>
            </a:fld>
            <a:endParaRPr lang="en-US"/>
          </a:p>
        </p:txBody>
      </p:sp>
      <p:sp>
        <p:nvSpPr>
          <p:cNvPr id="5" name="Footer Placeholder 4">
            <a:extLst>
              <a:ext uri="{FF2B5EF4-FFF2-40B4-BE49-F238E27FC236}">
                <a16:creationId xmlns:a16="http://schemas.microsoft.com/office/drawing/2014/main" id="{1922757E-4B49-E488-1501-AF875B4883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17469D-56EC-74BD-1499-F85F03B0E44C}"/>
              </a:ext>
            </a:extLst>
          </p:cNvPr>
          <p:cNvSpPr>
            <a:spLocks noGrp="1"/>
          </p:cNvSpPr>
          <p:nvPr>
            <p:ph type="sldNum" sz="quarter" idx="12"/>
          </p:nvPr>
        </p:nvSpPr>
        <p:spPr/>
        <p:txBody>
          <a:bodyPr/>
          <a:lstStyle/>
          <a:p>
            <a:fld id="{C1767CF1-1B0F-4289-85E6-74ADCD9D4A5C}" type="slidenum">
              <a:rPr lang="en-US" smtClean="0"/>
              <a:t>‹#›</a:t>
            </a:fld>
            <a:endParaRPr lang="en-US"/>
          </a:p>
        </p:txBody>
      </p:sp>
    </p:spTree>
    <p:extLst>
      <p:ext uri="{BB962C8B-B14F-4D97-AF65-F5344CB8AC3E}">
        <p14:creationId xmlns:p14="http://schemas.microsoft.com/office/powerpoint/2010/main" val="993521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4B7D1D-5D8E-EA92-1F26-16BE347F4D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F127BC-C238-A01F-9DD2-A4986BED27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50C212-AB69-A303-FF23-77CB58033B5C}"/>
              </a:ext>
            </a:extLst>
          </p:cNvPr>
          <p:cNvSpPr>
            <a:spLocks noGrp="1"/>
          </p:cNvSpPr>
          <p:nvPr>
            <p:ph type="dt" sz="half" idx="10"/>
          </p:nvPr>
        </p:nvSpPr>
        <p:spPr/>
        <p:txBody>
          <a:bodyPr/>
          <a:lstStyle/>
          <a:p>
            <a:fld id="{B5C9C9A1-08B6-47B1-9AC8-6E53590ADBC5}" type="datetimeFigureOut">
              <a:rPr lang="en-US" smtClean="0"/>
              <a:t>2/18/2025</a:t>
            </a:fld>
            <a:endParaRPr lang="en-US"/>
          </a:p>
        </p:txBody>
      </p:sp>
      <p:sp>
        <p:nvSpPr>
          <p:cNvPr id="5" name="Footer Placeholder 4">
            <a:extLst>
              <a:ext uri="{FF2B5EF4-FFF2-40B4-BE49-F238E27FC236}">
                <a16:creationId xmlns:a16="http://schemas.microsoft.com/office/drawing/2014/main" id="{3EA4EDD3-5DCD-ECEC-CCA2-A3E6645E7F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11118B-C80B-8224-A482-122DD5ABFB78}"/>
              </a:ext>
            </a:extLst>
          </p:cNvPr>
          <p:cNvSpPr>
            <a:spLocks noGrp="1"/>
          </p:cNvSpPr>
          <p:nvPr>
            <p:ph type="sldNum" sz="quarter" idx="12"/>
          </p:nvPr>
        </p:nvSpPr>
        <p:spPr/>
        <p:txBody>
          <a:bodyPr/>
          <a:lstStyle/>
          <a:p>
            <a:fld id="{C1767CF1-1B0F-4289-85E6-74ADCD9D4A5C}" type="slidenum">
              <a:rPr lang="en-US" smtClean="0"/>
              <a:t>‹#›</a:t>
            </a:fld>
            <a:endParaRPr lang="en-US"/>
          </a:p>
        </p:txBody>
      </p:sp>
    </p:spTree>
    <p:extLst>
      <p:ext uri="{BB962C8B-B14F-4D97-AF65-F5344CB8AC3E}">
        <p14:creationId xmlns:p14="http://schemas.microsoft.com/office/powerpoint/2010/main" val="4207150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50E29-811E-75CB-27C1-DC854CC3C1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11399A-C629-E961-A7E9-12ED2119A6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0CEC54-46E2-8D9F-E275-2540488C0620}"/>
              </a:ext>
            </a:extLst>
          </p:cNvPr>
          <p:cNvSpPr>
            <a:spLocks noGrp="1"/>
          </p:cNvSpPr>
          <p:nvPr>
            <p:ph type="dt" sz="half" idx="10"/>
          </p:nvPr>
        </p:nvSpPr>
        <p:spPr/>
        <p:txBody>
          <a:bodyPr/>
          <a:lstStyle/>
          <a:p>
            <a:fld id="{B5C9C9A1-08B6-47B1-9AC8-6E53590ADBC5}" type="datetimeFigureOut">
              <a:rPr lang="en-US" smtClean="0"/>
              <a:t>2/18/2025</a:t>
            </a:fld>
            <a:endParaRPr lang="en-US"/>
          </a:p>
        </p:txBody>
      </p:sp>
      <p:sp>
        <p:nvSpPr>
          <p:cNvPr id="5" name="Footer Placeholder 4">
            <a:extLst>
              <a:ext uri="{FF2B5EF4-FFF2-40B4-BE49-F238E27FC236}">
                <a16:creationId xmlns:a16="http://schemas.microsoft.com/office/drawing/2014/main" id="{327531F8-8047-5D66-19D0-CD2B116801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FEFBA5-73AD-F311-14D6-691DF8FE930A}"/>
              </a:ext>
            </a:extLst>
          </p:cNvPr>
          <p:cNvSpPr>
            <a:spLocks noGrp="1"/>
          </p:cNvSpPr>
          <p:nvPr>
            <p:ph type="sldNum" sz="quarter" idx="12"/>
          </p:nvPr>
        </p:nvSpPr>
        <p:spPr/>
        <p:txBody>
          <a:bodyPr/>
          <a:lstStyle/>
          <a:p>
            <a:fld id="{C1767CF1-1B0F-4289-85E6-74ADCD9D4A5C}" type="slidenum">
              <a:rPr lang="en-US" smtClean="0"/>
              <a:t>‹#›</a:t>
            </a:fld>
            <a:endParaRPr lang="en-US"/>
          </a:p>
        </p:txBody>
      </p:sp>
    </p:spTree>
    <p:extLst>
      <p:ext uri="{BB962C8B-B14F-4D97-AF65-F5344CB8AC3E}">
        <p14:creationId xmlns:p14="http://schemas.microsoft.com/office/powerpoint/2010/main" val="3326757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5FE36-70D5-8F1D-D6E9-C44D172FDE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EAD6B7C-2BB8-2FBE-B538-E925F364361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2C5CE4-0E7A-FBBA-C37D-248AC7BFA53E}"/>
              </a:ext>
            </a:extLst>
          </p:cNvPr>
          <p:cNvSpPr>
            <a:spLocks noGrp="1"/>
          </p:cNvSpPr>
          <p:nvPr>
            <p:ph type="dt" sz="half" idx="10"/>
          </p:nvPr>
        </p:nvSpPr>
        <p:spPr/>
        <p:txBody>
          <a:bodyPr/>
          <a:lstStyle/>
          <a:p>
            <a:fld id="{B5C9C9A1-08B6-47B1-9AC8-6E53590ADBC5}" type="datetimeFigureOut">
              <a:rPr lang="en-US" smtClean="0"/>
              <a:t>2/18/2025</a:t>
            </a:fld>
            <a:endParaRPr lang="en-US"/>
          </a:p>
        </p:txBody>
      </p:sp>
      <p:sp>
        <p:nvSpPr>
          <p:cNvPr id="5" name="Footer Placeholder 4">
            <a:extLst>
              <a:ext uri="{FF2B5EF4-FFF2-40B4-BE49-F238E27FC236}">
                <a16:creationId xmlns:a16="http://schemas.microsoft.com/office/drawing/2014/main" id="{74F0B779-C20C-BA9F-2CF0-FB518BF6B2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751849-779D-FBF5-2AA7-C06080CA6CF1}"/>
              </a:ext>
            </a:extLst>
          </p:cNvPr>
          <p:cNvSpPr>
            <a:spLocks noGrp="1"/>
          </p:cNvSpPr>
          <p:nvPr>
            <p:ph type="sldNum" sz="quarter" idx="12"/>
          </p:nvPr>
        </p:nvSpPr>
        <p:spPr/>
        <p:txBody>
          <a:bodyPr/>
          <a:lstStyle/>
          <a:p>
            <a:fld id="{C1767CF1-1B0F-4289-85E6-74ADCD9D4A5C}" type="slidenum">
              <a:rPr lang="en-US" smtClean="0"/>
              <a:t>‹#›</a:t>
            </a:fld>
            <a:endParaRPr lang="en-US"/>
          </a:p>
        </p:txBody>
      </p:sp>
    </p:spTree>
    <p:extLst>
      <p:ext uri="{BB962C8B-B14F-4D97-AF65-F5344CB8AC3E}">
        <p14:creationId xmlns:p14="http://schemas.microsoft.com/office/powerpoint/2010/main" val="476218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4F742-9C03-4EC8-FB7A-249655E1EE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6B9543-4BD8-D00F-B84A-9FE0CCB3AF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32FB4C-7725-28A6-3DB7-73C156A974D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B47B3AA-7F21-BD48-1657-244DCC14CB97}"/>
              </a:ext>
            </a:extLst>
          </p:cNvPr>
          <p:cNvSpPr>
            <a:spLocks noGrp="1"/>
          </p:cNvSpPr>
          <p:nvPr>
            <p:ph type="dt" sz="half" idx="10"/>
          </p:nvPr>
        </p:nvSpPr>
        <p:spPr/>
        <p:txBody>
          <a:bodyPr/>
          <a:lstStyle/>
          <a:p>
            <a:fld id="{B5C9C9A1-08B6-47B1-9AC8-6E53590ADBC5}" type="datetimeFigureOut">
              <a:rPr lang="en-US" smtClean="0"/>
              <a:t>2/18/2025</a:t>
            </a:fld>
            <a:endParaRPr lang="en-US"/>
          </a:p>
        </p:txBody>
      </p:sp>
      <p:sp>
        <p:nvSpPr>
          <p:cNvPr id="6" name="Footer Placeholder 5">
            <a:extLst>
              <a:ext uri="{FF2B5EF4-FFF2-40B4-BE49-F238E27FC236}">
                <a16:creationId xmlns:a16="http://schemas.microsoft.com/office/drawing/2014/main" id="{4B60CA94-ABAC-D90E-317E-595FFFCA43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01AAA5-100B-89F3-2F9C-52329256D401}"/>
              </a:ext>
            </a:extLst>
          </p:cNvPr>
          <p:cNvSpPr>
            <a:spLocks noGrp="1"/>
          </p:cNvSpPr>
          <p:nvPr>
            <p:ph type="sldNum" sz="quarter" idx="12"/>
          </p:nvPr>
        </p:nvSpPr>
        <p:spPr/>
        <p:txBody>
          <a:bodyPr/>
          <a:lstStyle/>
          <a:p>
            <a:fld id="{C1767CF1-1B0F-4289-85E6-74ADCD9D4A5C}" type="slidenum">
              <a:rPr lang="en-US" smtClean="0"/>
              <a:t>‹#›</a:t>
            </a:fld>
            <a:endParaRPr lang="en-US"/>
          </a:p>
        </p:txBody>
      </p:sp>
    </p:spTree>
    <p:extLst>
      <p:ext uri="{BB962C8B-B14F-4D97-AF65-F5344CB8AC3E}">
        <p14:creationId xmlns:p14="http://schemas.microsoft.com/office/powerpoint/2010/main" val="778119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44323-98F9-D77A-4656-289898EC47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EDD70F7-D76D-546B-8A6A-37540A87D9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F87CC62-96C0-C96D-E4CE-8FC3E63C7E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16E245C-84A4-97C9-D9FD-8B2EF8332B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79340B-2893-9B96-E967-10129ECF30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8E0949-532E-E8B4-61DE-58C02B195FAE}"/>
              </a:ext>
            </a:extLst>
          </p:cNvPr>
          <p:cNvSpPr>
            <a:spLocks noGrp="1"/>
          </p:cNvSpPr>
          <p:nvPr>
            <p:ph type="dt" sz="half" idx="10"/>
          </p:nvPr>
        </p:nvSpPr>
        <p:spPr/>
        <p:txBody>
          <a:bodyPr/>
          <a:lstStyle/>
          <a:p>
            <a:fld id="{B5C9C9A1-08B6-47B1-9AC8-6E53590ADBC5}" type="datetimeFigureOut">
              <a:rPr lang="en-US" smtClean="0"/>
              <a:t>2/18/2025</a:t>
            </a:fld>
            <a:endParaRPr lang="en-US"/>
          </a:p>
        </p:txBody>
      </p:sp>
      <p:sp>
        <p:nvSpPr>
          <p:cNvPr id="8" name="Footer Placeholder 7">
            <a:extLst>
              <a:ext uri="{FF2B5EF4-FFF2-40B4-BE49-F238E27FC236}">
                <a16:creationId xmlns:a16="http://schemas.microsoft.com/office/drawing/2014/main" id="{092216CC-3B78-F0EE-8018-F3BA44E1D01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1FB4E32-8356-7815-B89C-70A2674F8FDA}"/>
              </a:ext>
            </a:extLst>
          </p:cNvPr>
          <p:cNvSpPr>
            <a:spLocks noGrp="1"/>
          </p:cNvSpPr>
          <p:nvPr>
            <p:ph type="sldNum" sz="quarter" idx="12"/>
          </p:nvPr>
        </p:nvSpPr>
        <p:spPr/>
        <p:txBody>
          <a:bodyPr/>
          <a:lstStyle/>
          <a:p>
            <a:fld id="{C1767CF1-1B0F-4289-85E6-74ADCD9D4A5C}" type="slidenum">
              <a:rPr lang="en-US" smtClean="0"/>
              <a:t>‹#›</a:t>
            </a:fld>
            <a:endParaRPr lang="en-US"/>
          </a:p>
        </p:txBody>
      </p:sp>
    </p:spTree>
    <p:extLst>
      <p:ext uri="{BB962C8B-B14F-4D97-AF65-F5344CB8AC3E}">
        <p14:creationId xmlns:p14="http://schemas.microsoft.com/office/powerpoint/2010/main" val="39049329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9502C-AD92-96F3-CF22-3DC42FCF26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0E45B8-0FB0-9EB3-F0B4-4A29C0BB8666}"/>
              </a:ext>
            </a:extLst>
          </p:cNvPr>
          <p:cNvSpPr>
            <a:spLocks noGrp="1"/>
          </p:cNvSpPr>
          <p:nvPr>
            <p:ph type="dt" sz="half" idx="10"/>
          </p:nvPr>
        </p:nvSpPr>
        <p:spPr/>
        <p:txBody>
          <a:bodyPr/>
          <a:lstStyle/>
          <a:p>
            <a:fld id="{B5C9C9A1-08B6-47B1-9AC8-6E53590ADBC5}" type="datetimeFigureOut">
              <a:rPr lang="en-US" smtClean="0"/>
              <a:t>2/18/2025</a:t>
            </a:fld>
            <a:endParaRPr lang="en-US"/>
          </a:p>
        </p:txBody>
      </p:sp>
      <p:sp>
        <p:nvSpPr>
          <p:cNvPr id="4" name="Footer Placeholder 3">
            <a:extLst>
              <a:ext uri="{FF2B5EF4-FFF2-40B4-BE49-F238E27FC236}">
                <a16:creationId xmlns:a16="http://schemas.microsoft.com/office/drawing/2014/main" id="{C64D93AC-2E6B-7B3D-0218-B8E9D4AAA9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042A57-D093-7AE9-F855-ADAE15A588DB}"/>
              </a:ext>
            </a:extLst>
          </p:cNvPr>
          <p:cNvSpPr>
            <a:spLocks noGrp="1"/>
          </p:cNvSpPr>
          <p:nvPr>
            <p:ph type="sldNum" sz="quarter" idx="12"/>
          </p:nvPr>
        </p:nvSpPr>
        <p:spPr/>
        <p:txBody>
          <a:bodyPr/>
          <a:lstStyle/>
          <a:p>
            <a:fld id="{C1767CF1-1B0F-4289-85E6-74ADCD9D4A5C}" type="slidenum">
              <a:rPr lang="en-US" smtClean="0"/>
              <a:t>‹#›</a:t>
            </a:fld>
            <a:endParaRPr lang="en-US"/>
          </a:p>
        </p:txBody>
      </p:sp>
    </p:spTree>
    <p:extLst>
      <p:ext uri="{BB962C8B-B14F-4D97-AF65-F5344CB8AC3E}">
        <p14:creationId xmlns:p14="http://schemas.microsoft.com/office/powerpoint/2010/main" val="2955153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420BA5-DF07-3624-4114-605735987278}"/>
              </a:ext>
            </a:extLst>
          </p:cNvPr>
          <p:cNvSpPr>
            <a:spLocks noGrp="1"/>
          </p:cNvSpPr>
          <p:nvPr>
            <p:ph type="dt" sz="half" idx="10"/>
          </p:nvPr>
        </p:nvSpPr>
        <p:spPr/>
        <p:txBody>
          <a:bodyPr/>
          <a:lstStyle/>
          <a:p>
            <a:fld id="{B5C9C9A1-08B6-47B1-9AC8-6E53590ADBC5}" type="datetimeFigureOut">
              <a:rPr lang="en-US" smtClean="0"/>
              <a:t>2/18/2025</a:t>
            </a:fld>
            <a:endParaRPr lang="en-US"/>
          </a:p>
        </p:txBody>
      </p:sp>
      <p:sp>
        <p:nvSpPr>
          <p:cNvPr id="3" name="Footer Placeholder 2">
            <a:extLst>
              <a:ext uri="{FF2B5EF4-FFF2-40B4-BE49-F238E27FC236}">
                <a16:creationId xmlns:a16="http://schemas.microsoft.com/office/drawing/2014/main" id="{05142857-2C32-6327-FE6A-213D251510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4816148-3367-3E74-7FC8-0CF173351DA9}"/>
              </a:ext>
            </a:extLst>
          </p:cNvPr>
          <p:cNvSpPr>
            <a:spLocks noGrp="1"/>
          </p:cNvSpPr>
          <p:nvPr>
            <p:ph type="sldNum" sz="quarter" idx="12"/>
          </p:nvPr>
        </p:nvSpPr>
        <p:spPr/>
        <p:txBody>
          <a:bodyPr/>
          <a:lstStyle/>
          <a:p>
            <a:fld id="{C1767CF1-1B0F-4289-85E6-74ADCD9D4A5C}" type="slidenum">
              <a:rPr lang="en-US" smtClean="0"/>
              <a:t>‹#›</a:t>
            </a:fld>
            <a:endParaRPr lang="en-US"/>
          </a:p>
        </p:txBody>
      </p:sp>
    </p:spTree>
    <p:extLst>
      <p:ext uri="{BB962C8B-B14F-4D97-AF65-F5344CB8AC3E}">
        <p14:creationId xmlns:p14="http://schemas.microsoft.com/office/powerpoint/2010/main" val="1454380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B62DF-BAA3-8BCB-279A-C6942AA6C5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E1466E2-DE48-3134-FA9E-8A418EABE07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90F257-C72F-D038-BFD9-0F4BA61EDD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ABBC70-878D-B69C-A3C2-FB92A4C8608F}"/>
              </a:ext>
            </a:extLst>
          </p:cNvPr>
          <p:cNvSpPr>
            <a:spLocks noGrp="1"/>
          </p:cNvSpPr>
          <p:nvPr>
            <p:ph type="dt" sz="half" idx="10"/>
          </p:nvPr>
        </p:nvSpPr>
        <p:spPr/>
        <p:txBody>
          <a:bodyPr/>
          <a:lstStyle/>
          <a:p>
            <a:fld id="{B5C9C9A1-08B6-47B1-9AC8-6E53590ADBC5}" type="datetimeFigureOut">
              <a:rPr lang="en-US" smtClean="0"/>
              <a:t>2/18/2025</a:t>
            </a:fld>
            <a:endParaRPr lang="en-US"/>
          </a:p>
        </p:txBody>
      </p:sp>
      <p:sp>
        <p:nvSpPr>
          <p:cNvPr id="6" name="Footer Placeholder 5">
            <a:extLst>
              <a:ext uri="{FF2B5EF4-FFF2-40B4-BE49-F238E27FC236}">
                <a16:creationId xmlns:a16="http://schemas.microsoft.com/office/drawing/2014/main" id="{804B898C-61BF-0590-7AE4-432809F9A3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49C3A4-0570-F48F-D051-1A518C1DD3B8}"/>
              </a:ext>
            </a:extLst>
          </p:cNvPr>
          <p:cNvSpPr>
            <a:spLocks noGrp="1"/>
          </p:cNvSpPr>
          <p:nvPr>
            <p:ph type="sldNum" sz="quarter" idx="12"/>
          </p:nvPr>
        </p:nvSpPr>
        <p:spPr/>
        <p:txBody>
          <a:bodyPr/>
          <a:lstStyle/>
          <a:p>
            <a:fld id="{C1767CF1-1B0F-4289-85E6-74ADCD9D4A5C}" type="slidenum">
              <a:rPr lang="en-US" smtClean="0"/>
              <a:t>‹#›</a:t>
            </a:fld>
            <a:endParaRPr lang="en-US"/>
          </a:p>
        </p:txBody>
      </p:sp>
    </p:spTree>
    <p:extLst>
      <p:ext uri="{BB962C8B-B14F-4D97-AF65-F5344CB8AC3E}">
        <p14:creationId xmlns:p14="http://schemas.microsoft.com/office/powerpoint/2010/main" val="3831430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ADD48-F666-33BE-EE19-5AB6301959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7706E1-16F2-4546-6162-1B48F9A8A7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25E0272-CA48-A40B-29D3-9080FA6131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160C8-7B78-0D2C-7549-3BBC56029D29}"/>
              </a:ext>
            </a:extLst>
          </p:cNvPr>
          <p:cNvSpPr>
            <a:spLocks noGrp="1"/>
          </p:cNvSpPr>
          <p:nvPr>
            <p:ph type="dt" sz="half" idx="10"/>
          </p:nvPr>
        </p:nvSpPr>
        <p:spPr/>
        <p:txBody>
          <a:bodyPr/>
          <a:lstStyle/>
          <a:p>
            <a:fld id="{B5C9C9A1-08B6-47B1-9AC8-6E53590ADBC5}" type="datetimeFigureOut">
              <a:rPr lang="en-US" smtClean="0"/>
              <a:t>2/18/2025</a:t>
            </a:fld>
            <a:endParaRPr lang="en-US"/>
          </a:p>
        </p:txBody>
      </p:sp>
      <p:sp>
        <p:nvSpPr>
          <p:cNvPr id="6" name="Footer Placeholder 5">
            <a:extLst>
              <a:ext uri="{FF2B5EF4-FFF2-40B4-BE49-F238E27FC236}">
                <a16:creationId xmlns:a16="http://schemas.microsoft.com/office/drawing/2014/main" id="{11DE8B98-A98F-8E90-D915-5A75D701E0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233FE4-9E18-7291-945D-5BBFEAAB1FEA}"/>
              </a:ext>
            </a:extLst>
          </p:cNvPr>
          <p:cNvSpPr>
            <a:spLocks noGrp="1"/>
          </p:cNvSpPr>
          <p:nvPr>
            <p:ph type="sldNum" sz="quarter" idx="12"/>
          </p:nvPr>
        </p:nvSpPr>
        <p:spPr/>
        <p:txBody>
          <a:bodyPr/>
          <a:lstStyle/>
          <a:p>
            <a:fld id="{C1767CF1-1B0F-4289-85E6-74ADCD9D4A5C}" type="slidenum">
              <a:rPr lang="en-US" smtClean="0"/>
              <a:t>‹#›</a:t>
            </a:fld>
            <a:endParaRPr lang="en-US"/>
          </a:p>
        </p:txBody>
      </p:sp>
    </p:spTree>
    <p:extLst>
      <p:ext uri="{BB962C8B-B14F-4D97-AF65-F5344CB8AC3E}">
        <p14:creationId xmlns:p14="http://schemas.microsoft.com/office/powerpoint/2010/main" val="3368767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DBACF7-99A6-7D60-1C63-AB12BD2DB6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321EE8-5521-A90D-0D26-156B4042BA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A10978-4700-C5EB-8309-978B952172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5C9C9A1-08B6-47B1-9AC8-6E53590ADBC5}" type="datetimeFigureOut">
              <a:rPr lang="en-US" smtClean="0"/>
              <a:t>2/18/2025</a:t>
            </a:fld>
            <a:endParaRPr lang="en-US"/>
          </a:p>
        </p:txBody>
      </p:sp>
      <p:sp>
        <p:nvSpPr>
          <p:cNvPr id="5" name="Footer Placeholder 4">
            <a:extLst>
              <a:ext uri="{FF2B5EF4-FFF2-40B4-BE49-F238E27FC236}">
                <a16:creationId xmlns:a16="http://schemas.microsoft.com/office/drawing/2014/main" id="{920C5D31-41D6-4C08-10AC-CE1576FF0A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55BC05B-B880-61DF-80CD-72D46C40B3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1767CF1-1B0F-4289-85E6-74ADCD9D4A5C}" type="slidenum">
              <a:rPr lang="en-US" smtClean="0"/>
              <a:t>‹#›</a:t>
            </a:fld>
            <a:endParaRPr lang="en-US"/>
          </a:p>
        </p:txBody>
      </p:sp>
    </p:spTree>
    <p:extLst>
      <p:ext uri="{BB962C8B-B14F-4D97-AF65-F5344CB8AC3E}">
        <p14:creationId xmlns:p14="http://schemas.microsoft.com/office/powerpoint/2010/main" val="39578431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Person Jogging Uphill">
            <a:extLst>
              <a:ext uri="{FF2B5EF4-FFF2-40B4-BE49-F238E27FC236}">
                <a16:creationId xmlns:a16="http://schemas.microsoft.com/office/drawing/2014/main" id="{62763C1D-5AEE-74D6-A247-4919BA1FE590}"/>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5EA2D6-4CE3-2E46-021D-A35374D0F015}"/>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RunVenture </a:t>
            </a:r>
            <a:br>
              <a:rPr lang="en-US" sz="5200">
                <a:solidFill>
                  <a:srgbClr val="FFFFFF"/>
                </a:solidFill>
              </a:rPr>
            </a:br>
            <a:r>
              <a:rPr lang="en-US" sz="5200">
                <a:solidFill>
                  <a:srgbClr val="FFFFFF"/>
                </a:solidFill>
              </a:rPr>
              <a:t>Fitness (Run) Tracker</a:t>
            </a:r>
          </a:p>
        </p:txBody>
      </p:sp>
      <p:sp>
        <p:nvSpPr>
          <p:cNvPr id="3" name="Subtitle 2">
            <a:extLst>
              <a:ext uri="{FF2B5EF4-FFF2-40B4-BE49-F238E27FC236}">
                <a16:creationId xmlns:a16="http://schemas.microsoft.com/office/drawing/2014/main" id="{F16F98BA-1016-8E53-AF81-30D79DB0AA23}"/>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(Based on MapMyRun.com)</a:t>
            </a:r>
          </a:p>
        </p:txBody>
      </p:sp>
    </p:spTree>
    <p:extLst>
      <p:ext uri="{BB962C8B-B14F-4D97-AF65-F5344CB8AC3E}">
        <p14:creationId xmlns:p14="http://schemas.microsoft.com/office/powerpoint/2010/main" val="526858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2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463EB0A-3D7C-4AA5-BFA5-8EE5B4BA56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B3225B-BF24-7D28-ADDD-290986EB1F37}"/>
              </a:ext>
            </a:extLst>
          </p:cNvPr>
          <p:cNvSpPr>
            <a:spLocks noGrp="1"/>
          </p:cNvSpPr>
          <p:nvPr>
            <p:ph type="ctrTitle"/>
          </p:nvPr>
        </p:nvSpPr>
        <p:spPr>
          <a:xfrm>
            <a:off x="578651" y="1122363"/>
            <a:ext cx="11034695" cy="3174690"/>
          </a:xfrm>
        </p:spPr>
        <p:txBody>
          <a:bodyPr>
            <a:normAutofit/>
          </a:bodyPr>
          <a:lstStyle/>
          <a:p>
            <a:pPr algn="l"/>
            <a:r>
              <a:rPr lang="en-US" sz="8000"/>
              <a:t>Thank you!</a:t>
            </a:r>
          </a:p>
        </p:txBody>
      </p:sp>
      <p:sp>
        <p:nvSpPr>
          <p:cNvPr id="9" name="Rectangle 8">
            <a:extLst>
              <a:ext uri="{FF2B5EF4-FFF2-40B4-BE49-F238E27FC236}">
                <a16:creationId xmlns:a16="http://schemas.microsoft.com/office/drawing/2014/main" id="{7945AD00-F967-454D-A4B2-39ABA5C88C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E9BC5B79-B912-427C-8219-E3E50943F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Tree>
    <p:extLst>
      <p:ext uri="{BB962C8B-B14F-4D97-AF65-F5344CB8AC3E}">
        <p14:creationId xmlns:p14="http://schemas.microsoft.com/office/powerpoint/2010/main" val="2984566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029D5AD-8348-4446-B191-6A9B6FE03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Freeform: Shape 19">
            <a:extLst>
              <a:ext uri="{FF2B5EF4-FFF2-40B4-BE49-F238E27FC236}">
                <a16:creationId xmlns:a16="http://schemas.microsoft.com/office/drawing/2014/main" id="{A3F395A2-2B64-4749-BD93-2F159C7E1F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rgbClr val="E6E6E6"/>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2" name="Freeform: Shape 21">
            <a:extLst>
              <a:ext uri="{FF2B5EF4-FFF2-40B4-BE49-F238E27FC236}">
                <a16:creationId xmlns:a16="http://schemas.microsoft.com/office/drawing/2014/main" id="{5CF0135B-EAB8-4CA0-896C-2D897ECD2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72A663E8-3395-4BF1-1AAC-6E90D1841A55}"/>
              </a:ext>
            </a:extLst>
          </p:cNvPr>
          <p:cNvSpPr txBox="1">
            <a:spLocks/>
          </p:cNvSpPr>
          <p:nvPr/>
        </p:nvSpPr>
        <p:spPr>
          <a:xfrm>
            <a:off x="838200" y="253397"/>
            <a:ext cx="10515600" cy="12732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000" kern="1200">
                <a:solidFill>
                  <a:schemeClr val="tx1"/>
                </a:solidFill>
                <a:latin typeface="+mj-lt"/>
                <a:ea typeface="+mj-ea"/>
                <a:cs typeface="+mj-cs"/>
              </a:rPr>
              <a:t>What is it?</a:t>
            </a:r>
          </a:p>
        </p:txBody>
      </p:sp>
      <p:sp>
        <p:nvSpPr>
          <p:cNvPr id="24" name="Rectangle 23">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52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Subtitle 2">
            <a:extLst>
              <a:ext uri="{FF2B5EF4-FFF2-40B4-BE49-F238E27FC236}">
                <a16:creationId xmlns:a16="http://schemas.microsoft.com/office/drawing/2014/main" id="{E674C562-E0CF-6EFB-01AC-85843A3041AE}"/>
              </a:ext>
            </a:extLst>
          </p:cNvPr>
          <p:cNvSpPr txBox="1">
            <a:spLocks/>
          </p:cNvSpPr>
          <p:nvPr/>
        </p:nvSpPr>
        <p:spPr>
          <a:xfrm>
            <a:off x="838200" y="2478024"/>
            <a:ext cx="10515600" cy="36941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err="1"/>
              <a:t>RunVenture</a:t>
            </a:r>
            <a:r>
              <a:rPr lang="en-US" sz="1500" dirty="0"/>
              <a:t> is a fitness tracker app designed to provide runners with a smarter, more personalized training experience. </a:t>
            </a:r>
          </a:p>
          <a:p>
            <a:endParaRPr lang="en-US" sz="1500" dirty="0"/>
          </a:p>
          <a:p>
            <a:r>
              <a:rPr lang="en-US" sz="1500" dirty="0"/>
              <a:t>The app goes beyond basic run tracking by introducing: </a:t>
            </a:r>
          </a:p>
          <a:p>
            <a:pPr marL="342900"/>
            <a:r>
              <a:rPr lang="en-US" sz="1500" b="1" dirty="0"/>
              <a:t>Personalized Training Plans</a:t>
            </a:r>
            <a:r>
              <a:rPr lang="en-US" sz="1500" dirty="0"/>
              <a:t>, which adapt to users’ goals, fitness levels, and past performance to ensure continuous improvement. </a:t>
            </a:r>
          </a:p>
          <a:p>
            <a:pPr marL="342900"/>
            <a:r>
              <a:rPr lang="en-US" sz="1500" b="1" dirty="0"/>
              <a:t>Social Challenges</a:t>
            </a:r>
            <a:r>
              <a:rPr lang="en-US" sz="1500" dirty="0"/>
              <a:t> enhance motivation by allowing users to compete with friends and join community challenges. </a:t>
            </a:r>
          </a:p>
          <a:p>
            <a:pPr marL="342900"/>
            <a:r>
              <a:rPr lang="en-US" sz="1500" b="1" dirty="0"/>
              <a:t>Music and Podcast Integration</a:t>
            </a:r>
            <a:r>
              <a:rPr lang="en-US" sz="1500" dirty="0"/>
              <a:t> brings seamless audio controls into the workout interface, eliminating the need to switch between apps mid-run. </a:t>
            </a:r>
          </a:p>
          <a:p>
            <a:pPr marL="342900"/>
            <a:r>
              <a:rPr lang="en-US" sz="1500" dirty="0"/>
              <a:t>After each session, </a:t>
            </a:r>
            <a:r>
              <a:rPr lang="en-US" sz="1500" b="1" dirty="0"/>
              <a:t>Post-Run Insights</a:t>
            </a:r>
            <a:r>
              <a:rPr lang="en-US" sz="1500" dirty="0"/>
              <a:t> provide actionable feedback, including hydration reminders, stretching guides, and recovery recommendations. </a:t>
            </a:r>
          </a:p>
          <a:p>
            <a:pPr marL="342900"/>
            <a:r>
              <a:rPr lang="en-US" sz="1500" dirty="0"/>
              <a:t>Lastly, </a:t>
            </a:r>
            <a:r>
              <a:rPr lang="en-US" sz="1500" b="1" dirty="0"/>
              <a:t>Route Conditions</a:t>
            </a:r>
            <a:r>
              <a:rPr lang="en-US" sz="1500" dirty="0"/>
              <a:t> give runners a detailed view of their chosen path, displaying surface types, elevation changes, and real-time congestion levels.</a:t>
            </a:r>
          </a:p>
        </p:txBody>
      </p:sp>
    </p:spTree>
    <p:extLst>
      <p:ext uri="{BB962C8B-B14F-4D97-AF65-F5344CB8AC3E}">
        <p14:creationId xmlns:p14="http://schemas.microsoft.com/office/powerpoint/2010/main" val="1670757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Freeform: Shape 12">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Freeform: Shape 14">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A8EDCA5-7C1B-EF48-B1F9-E0CC508C476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dirty="0">
                <a:solidFill>
                  <a:schemeClr val="tx1"/>
                </a:solidFill>
                <a:latin typeface="+mj-lt"/>
                <a:ea typeface="+mj-ea"/>
                <a:cs typeface="+mj-cs"/>
              </a:rPr>
              <a:t>Homepage</a:t>
            </a:r>
          </a:p>
        </p:txBody>
      </p:sp>
      <p:sp>
        <p:nvSpPr>
          <p:cNvPr id="17" name="Rectangle 1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Content Placeholder 5" descr="A screenshot of a website&#10;&#10;AI-generated content may be incorrect.">
            <a:extLst>
              <a:ext uri="{FF2B5EF4-FFF2-40B4-BE49-F238E27FC236}">
                <a16:creationId xmlns:a16="http://schemas.microsoft.com/office/drawing/2014/main" id="{B941D6DA-19E2-13EB-2D7B-9EAE0D346FA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14356" y="1078237"/>
            <a:ext cx="6408836" cy="4550273"/>
          </a:xfrm>
          <a:prstGeom prst="rect">
            <a:avLst/>
          </a:prstGeom>
          <a:ln>
            <a:solidFill>
              <a:schemeClr val="accent1"/>
            </a:solidFill>
          </a:ln>
        </p:spPr>
      </p:pic>
    </p:spTree>
    <p:extLst>
      <p:ext uri="{BB962C8B-B14F-4D97-AF65-F5344CB8AC3E}">
        <p14:creationId xmlns:p14="http://schemas.microsoft.com/office/powerpoint/2010/main" val="187807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BBCC196-1953-84BA-B896-360829023F41}"/>
            </a:ext>
          </a:extLst>
        </p:cNvPr>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Freeform: Shape 2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4" name="Freeform: Shape 2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7749651-00C7-67FF-03C5-C8FF7416CD0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a:solidFill>
                  <a:schemeClr val="tx1"/>
                </a:solidFill>
                <a:latin typeface="+mj-lt"/>
                <a:ea typeface="+mj-ea"/>
                <a:cs typeface="+mj-cs"/>
              </a:rPr>
              <a:t>Dashboard </a:t>
            </a:r>
            <a:br>
              <a:rPr lang="en-US" sz="4800" kern="1200">
                <a:solidFill>
                  <a:schemeClr val="tx1"/>
                </a:solidFill>
                <a:latin typeface="+mj-lt"/>
                <a:ea typeface="+mj-ea"/>
                <a:cs typeface="+mj-cs"/>
              </a:rPr>
            </a:br>
            <a:r>
              <a:rPr lang="en-US" sz="4800" kern="1200">
                <a:solidFill>
                  <a:schemeClr val="tx1"/>
                </a:solidFill>
                <a:latin typeface="+mj-lt"/>
                <a:ea typeface="+mj-ea"/>
                <a:cs typeface="+mj-cs"/>
              </a:rPr>
              <a:t>(After User Logs In)</a:t>
            </a:r>
          </a:p>
        </p:txBody>
      </p:sp>
      <p:sp>
        <p:nvSpPr>
          <p:cNvPr id="26" name="Rectangle 2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Content Placeholder 5">
            <a:extLst>
              <a:ext uri="{FF2B5EF4-FFF2-40B4-BE49-F238E27FC236}">
                <a16:creationId xmlns:a16="http://schemas.microsoft.com/office/drawing/2014/main" id="{D69E80FD-622C-E96A-1942-70944507935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5414356" y="1078237"/>
            <a:ext cx="6408836" cy="4550273"/>
          </a:xfrm>
          <a:prstGeom prst="rect">
            <a:avLst/>
          </a:prstGeom>
          <a:ln>
            <a:solidFill>
              <a:schemeClr val="accent1"/>
            </a:solidFill>
          </a:ln>
        </p:spPr>
      </p:pic>
    </p:spTree>
    <p:extLst>
      <p:ext uri="{BB962C8B-B14F-4D97-AF65-F5344CB8AC3E}">
        <p14:creationId xmlns:p14="http://schemas.microsoft.com/office/powerpoint/2010/main" val="277832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71DE71E-8113-CCD0-7A59-87DB7D565DC0}"/>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672664-CB01-1F4F-8D79-BA78D0274727}"/>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a:solidFill>
                  <a:schemeClr val="tx1"/>
                </a:solidFill>
                <a:latin typeface="+mj-lt"/>
                <a:ea typeface="+mj-ea"/>
                <a:cs typeface="+mj-cs"/>
              </a:rPr>
              <a:t>Personalized Training Plans</a:t>
            </a:r>
          </a:p>
        </p:txBody>
      </p:sp>
      <p:sp>
        <p:nvSpPr>
          <p:cNvPr id="13" name="Rectangle 12">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 Placeholder 3">
            <a:extLst>
              <a:ext uri="{FF2B5EF4-FFF2-40B4-BE49-F238E27FC236}">
                <a16:creationId xmlns:a16="http://schemas.microsoft.com/office/drawing/2014/main" id="{144BE07E-94F9-9D93-6517-0B54A7C2D3B6}"/>
              </a:ext>
            </a:extLst>
          </p:cNvPr>
          <p:cNvSpPr>
            <a:spLocks noGrp="1"/>
          </p:cNvSpPr>
          <p:nvPr>
            <p:ph type="body" sz="half" idx="2"/>
          </p:nvPr>
        </p:nvSpPr>
        <p:spPr>
          <a:xfrm>
            <a:off x="411480" y="2684095"/>
            <a:ext cx="4443154" cy="3492868"/>
          </a:xfrm>
        </p:spPr>
        <p:txBody>
          <a:bodyPr vert="horz" lIns="91440" tIns="45720" rIns="91440" bIns="45720" rtlCol="0">
            <a:normAutofit fontScale="85000" lnSpcReduction="10000"/>
          </a:bodyPr>
          <a:lstStyle/>
          <a:p>
            <a:r>
              <a:rPr lang="en-US" sz="1800" b="1" i="0" u="none" strike="noStrike" baseline="0" dirty="0">
                <a:solidFill>
                  <a:srgbClr val="000000"/>
                </a:solidFill>
                <a:latin typeface="Aptos" panose="020B0004020202020204" pitchFamily="34" charset="0"/>
              </a:rPr>
              <a:t>Overview: </a:t>
            </a:r>
          </a:p>
          <a:p>
            <a:r>
              <a:rPr lang="en-US" sz="1800" b="0" i="0" u="none" strike="noStrike" baseline="0" dirty="0">
                <a:solidFill>
                  <a:srgbClr val="000000"/>
                </a:solidFill>
                <a:latin typeface="Aptos" panose="020B0004020202020204" pitchFamily="34" charset="0"/>
              </a:rPr>
              <a:t>This feature will offer customized training plans tailored to user goals and fitness levels. The goal is to provide users with guidance for their fitness journey and help them achieve specific objectives, whether it's improving endurance, speed, or strength. </a:t>
            </a:r>
          </a:p>
          <a:p>
            <a:r>
              <a:rPr lang="en-US" sz="1800" b="1" i="0" u="none" strike="noStrike" baseline="0" dirty="0">
                <a:solidFill>
                  <a:srgbClr val="000000"/>
                </a:solidFill>
                <a:latin typeface="Aptos" panose="020B0004020202020204" pitchFamily="34" charset="0"/>
              </a:rPr>
              <a:t>Planned Interactions: </a:t>
            </a:r>
            <a:endParaRPr lang="en-US" sz="1800" b="0" i="0" u="none" strike="noStrike" baseline="0" dirty="0">
              <a:solidFill>
                <a:srgbClr val="000000"/>
              </a:solidFill>
              <a:latin typeface="Aptos" panose="020B0004020202020204" pitchFamily="34" charset="0"/>
            </a:endParaRPr>
          </a:p>
          <a:p>
            <a:pPr marL="285750" indent="-285750">
              <a:buFont typeface="Arial" panose="020B0604020202020204" pitchFamily="34" charset="0"/>
              <a:buChar char="•"/>
            </a:pPr>
            <a:r>
              <a:rPr lang="en-US" sz="1800" b="0" i="0" u="none" strike="noStrike" baseline="0" dirty="0">
                <a:solidFill>
                  <a:srgbClr val="000000"/>
                </a:solidFill>
                <a:latin typeface="Aptos" panose="020B0004020202020204" pitchFamily="34" charset="0"/>
              </a:rPr>
              <a:t>Tooltips will guide users through the process of creating and modifying their training plans. </a:t>
            </a:r>
          </a:p>
          <a:p>
            <a:pPr marL="285750" indent="-285750">
              <a:buFont typeface="Arial" panose="020B0604020202020204" pitchFamily="34" charset="0"/>
              <a:buChar char="•"/>
            </a:pPr>
            <a:r>
              <a:rPr lang="en-US" sz="1800" b="0" i="0" u="none" strike="noStrike" baseline="0" dirty="0">
                <a:solidFill>
                  <a:srgbClr val="000000"/>
                </a:solidFill>
                <a:latin typeface="Aptos" panose="020B0004020202020204" pitchFamily="34" charset="0"/>
              </a:rPr>
              <a:t>Users can choose from a predefined list of training plans or create personalized ones. </a:t>
            </a:r>
          </a:p>
          <a:p>
            <a:pPr marL="285750" indent="-285750">
              <a:buFont typeface="Arial" panose="020B0604020202020204" pitchFamily="34" charset="0"/>
              <a:buChar char="•"/>
            </a:pPr>
            <a:r>
              <a:rPr lang="en-US" sz="1800" b="0" i="0" u="none" strike="noStrike" baseline="0" dirty="0">
                <a:solidFill>
                  <a:srgbClr val="000000"/>
                </a:solidFill>
                <a:latin typeface="Aptos" panose="020B0004020202020204" pitchFamily="34" charset="0"/>
              </a:rPr>
              <a:t>Editable training plans allow users to update goals and performance metrics based on their progress. </a:t>
            </a:r>
          </a:p>
        </p:txBody>
      </p:sp>
      <p:pic>
        <p:nvPicPr>
          <p:cNvPr id="6" name="Content Placeholder 5">
            <a:extLst>
              <a:ext uri="{FF2B5EF4-FFF2-40B4-BE49-F238E27FC236}">
                <a16:creationId xmlns:a16="http://schemas.microsoft.com/office/drawing/2014/main" id="{838A53B5-7A89-2DA1-B8D3-2440BEA450F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5385816" y="1114973"/>
            <a:ext cx="6440424" cy="4572700"/>
          </a:xfrm>
          <a:prstGeom prst="rect">
            <a:avLst/>
          </a:prstGeom>
          <a:ln>
            <a:solidFill>
              <a:schemeClr val="accent1"/>
            </a:solidFill>
          </a:ln>
        </p:spPr>
      </p:pic>
    </p:spTree>
    <p:extLst>
      <p:ext uri="{BB962C8B-B14F-4D97-AF65-F5344CB8AC3E}">
        <p14:creationId xmlns:p14="http://schemas.microsoft.com/office/powerpoint/2010/main" val="2444909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98089B4-14E4-212B-5F3F-94EF23CD8766}"/>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52AA08-7B23-B30E-A0C7-344A068400AC}"/>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a:solidFill>
                  <a:schemeClr val="tx1"/>
                </a:solidFill>
                <a:latin typeface="+mj-lt"/>
                <a:ea typeface="+mj-ea"/>
                <a:cs typeface="+mj-cs"/>
              </a:rPr>
              <a:t>Social Challenges</a:t>
            </a:r>
          </a:p>
        </p:txBody>
      </p:sp>
      <p:sp>
        <p:nvSpPr>
          <p:cNvPr id="13" name="Rectangle 12">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 Placeholder 3">
            <a:extLst>
              <a:ext uri="{FF2B5EF4-FFF2-40B4-BE49-F238E27FC236}">
                <a16:creationId xmlns:a16="http://schemas.microsoft.com/office/drawing/2014/main" id="{9987DA03-5F16-AB8C-62F8-0BD1FE634F05}"/>
              </a:ext>
            </a:extLst>
          </p:cNvPr>
          <p:cNvSpPr>
            <a:spLocks noGrp="1"/>
          </p:cNvSpPr>
          <p:nvPr>
            <p:ph type="body" sz="half" idx="2"/>
          </p:nvPr>
        </p:nvSpPr>
        <p:spPr>
          <a:xfrm>
            <a:off x="411480" y="2684095"/>
            <a:ext cx="4443154" cy="3492868"/>
          </a:xfrm>
        </p:spPr>
        <p:txBody>
          <a:bodyPr vert="horz" lIns="91440" tIns="45720" rIns="91440" bIns="45720" rtlCol="0">
            <a:normAutofit fontScale="92500"/>
          </a:bodyPr>
          <a:lstStyle/>
          <a:p>
            <a:r>
              <a:rPr lang="en-US" sz="1800" b="1" i="0" u="none" strike="noStrike" baseline="0" dirty="0">
                <a:solidFill>
                  <a:srgbClr val="000000"/>
                </a:solidFill>
                <a:latin typeface="Aptos" panose="020B0004020202020204" pitchFamily="34" charset="0"/>
              </a:rPr>
              <a:t>Overview: </a:t>
            </a:r>
          </a:p>
          <a:p>
            <a:r>
              <a:rPr lang="en-US" sz="1800" b="0" i="0" u="none" strike="noStrike" baseline="0" dirty="0">
                <a:solidFill>
                  <a:srgbClr val="000000"/>
                </a:solidFill>
                <a:latin typeface="Aptos" panose="020B0004020202020204" pitchFamily="34" charset="0"/>
              </a:rPr>
              <a:t>Social Challenges will introduce a competitive and community-driven element to the run tracking app by allowing users to compete with friends, join public challenges, and track progress against others. </a:t>
            </a:r>
          </a:p>
          <a:p>
            <a:r>
              <a:rPr lang="en-US" sz="1800" b="1" i="0" u="none" strike="noStrike" baseline="0" dirty="0">
                <a:solidFill>
                  <a:srgbClr val="000000"/>
                </a:solidFill>
                <a:latin typeface="Aptos" panose="020B0004020202020204" pitchFamily="34" charset="0"/>
              </a:rPr>
              <a:t>Planned Interactions: </a:t>
            </a:r>
            <a:endParaRPr lang="en-US" sz="1800" b="0" i="0" u="none" strike="noStrike" baseline="0" dirty="0">
              <a:solidFill>
                <a:srgbClr val="000000"/>
              </a:solidFill>
              <a:latin typeface="Aptos" panose="020B0004020202020204" pitchFamily="34" charset="0"/>
            </a:endParaRPr>
          </a:p>
          <a:p>
            <a:pPr marL="285750" indent="-285750">
              <a:buFont typeface="Arial" panose="020B0604020202020204" pitchFamily="34" charset="0"/>
              <a:buChar char="•"/>
            </a:pPr>
            <a:r>
              <a:rPr lang="en-US" sz="1800" b="0" i="0" u="none" strike="noStrike" baseline="0" dirty="0">
                <a:solidFill>
                  <a:srgbClr val="000000"/>
                </a:solidFill>
                <a:latin typeface="Aptos" panose="020B0004020202020204" pitchFamily="34" charset="0"/>
              </a:rPr>
              <a:t>Users can update their challenge progress. </a:t>
            </a:r>
          </a:p>
          <a:p>
            <a:pPr marL="285750" indent="-285750">
              <a:buFont typeface="Arial" panose="020B0604020202020204" pitchFamily="34" charset="0"/>
              <a:buChar char="•"/>
            </a:pPr>
            <a:r>
              <a:rPr lang="en-US" sz="1800" b="0" i="0" u="none" strike="noStrike" baseline="0" dirty="0">
                <a:solidFill>
                  <a:srgbClr val="000000"/>
                </a:solidFill>
                <a:latin typeface="Aptos" panose="020B0004020202020204" pitchFamily="34" charset="0"/>
              </a:rPr>
              <a:t>Participants' information will be displayed. </a:t>
            </a:r>
          </a:p>
          <a:p>
            <a:pPr marL="285750" indent="-285750">
              <a:buFont typeface="Arial" panose="020B0604020202020204" pitchFamily="34" charset="0"/>
              <a:buChar char="•"/>
            </a:pPr>
            <a:r>
              <a:rPr lang="en-US" sz="1800" b="0" i="0" u="none" strike="noStrike" baseline="0" dirty="0">
                <a:solidFill>
                  <a:srgbClr val="000000"/>
                </a:solidFill>
                <a:latin typeface="Aptos" panose="020B0004020202020204" pitchFamily="34" charset="0"/>
              </a:rPr>
              <a:t>Options to share challenge participation or achievements via social media or email. </a:t>
            </a:r>
          </a:p>
        </p:txBody>
      </p:sp>
      <p:pic>
        <p:nvPicPr>
          <p:cNvPr id="6" name="Content Placeholder 5">
            <a:extLst>
              <a:ext uri="{FF2B5EF4-FFF2-40B4-BE49-F238E27FC236}">
                <a16:creationId xmlns:a16="http://schemas.microsoft.com/office/drawing/2014/main" id="{FE2DB87B-F117-6145-249D-6F894D78AA1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5385816" y="1114973"/>
            <a:ext cx="6440424" cy="4572700"/>
          </a:xfrm>
          <a:prstGeom prst="rect">
            <a:avLst/>
          </a:prstGeom>
          <a:ln>
            <a:solidFill>
              <a:schemeClr val="accent1"/>
            </a:solidFill>
          </a:ln>
        </p:spPr>
      </p:pic>
    </p:spTree>
    <p:extLst>
      <p:ext uri="{BB962C8B-B14F-4D97-AF65-F5344CB8AC3E}">
        <p14:creationId xmlns:p14="http://schemas.microsoft.com/office/powerpoint/2010/main" val="3532426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9273A03-CA6E-C7E3-6C1B-310F3FD85BA0}"/>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FD352C-A670-EC4F-9C0B-05C9872522AB}"/>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a:solidFill>
                  <a:schemeClr val="tx1"/>
                </a:solidFill>
                <a:latin typeface="+mj-lt"/>
                <a:ea typeface="+mj-ea"/>
                <a:cs typeface="+mj-cs"/>
              </a:rPr>
              <a:t>Music and Podcast Integration</a:t>
            </a:r>
          </a:p>
        </p:txBody>
      </p:sp>
      <p:sp>
        <p:nvSpPr>
          <p:cNvPr id="13" name="Rectangle 12">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 Placeholder 3">
            <a:extLst>
              <a:ext uri="{FF2B5EF4-FFF2-40B4-BE49-F238E27FC236}">
                <a16:creationId xmlns:a16="http://schemas.microsoft.com/office/drawing/2014/main" id="{3A96F392-7189-2088-4110-84ADFA480394}"/>
              </a:ext>
            </a:extLst>
          </p:cNvPr>
          <p:cNvSpPr>
            <a:spLocks noGrp="1"/>
          </p:cNvSpPr>
          <p:nvPr>
            <p:ph type="body" sz="half" idx="2"/>
          </p:nvPr>
        </p:nvSpPr>
        <p:spPr>
          <a:xfrm>
            <a:off x="411480" y="2684095"/>
            <a:ext cx="4443154" cy="3492868"/>
          </a:xfrm>
        </p:spPr>
        <p:txBody>
          <a:bodyPr vert="horz" lIns="91440" tIns="45720" rIns="91440" bIns="45720" rtlCol="0">
            <a:noAutofit/>
          </a:bodyPr>
          <a:lstStyle/>
          <a:p>
            <a:r>
              <a:rPr lang="en-US" b="1" i="0" u="none" strike="noStrike" baseline="0" dirty="0">
                <a:solidFill>
                  <a:srgbClr val="000000"/>
                </a:solidFill>
                <a:latin typeface="Aptos" panose="020B0004020202020204" pitchFamily="34" charset="0"/>
              </a:rPr>
              <a:t>Overview: </a:t>
            </a:r>
          </a:p>
          <a:p>
            <a:r>
              <a:rPr lang="en-US" b="0" i="0" u="none" strike="noStrike" baseline="0" dirty="0">
                <a:solidFill>
                  <a:srgbClr val="000000"/>
                </a:solidFill>
                <a:latin typeface="Aptos" panose="020B0004020202020204" pitchFamily="34" charset="0"/>
              </a:rPr>
              <a:t>The app will offer in-app music and podcast playback, enhancing the workout experience. Music controls will be displayed below the live run map for easy access. </a:t>
            </a:r>
          </a:p>
          <a:p>
            <a:r>
              <a:rPr lang="en-US" b="1" i="0" u="none" strike="noStrike" baseline="0" dirty="0">
                <a:solidFill>
                  <a:srgbClr val="000000"/>
                </a:solidFill>
                <a:latin typeface="Aptos" panose="020B0004020202020204" pitchFamily="34" charset="0"/>
              </a:rPr>
              <a:t>Planned Interactions: </a:t>
            </a:r>
            <a:endParaRPr lang="en-US" b="0" i="0" u="none" strike="noStrike" baseline="0" dirty="0">
              <a:solidFill>
                <a:srgbClr val="000000"/>
              </a:solidFill>
              <a:latin typeface="Aptos" panose="020B0004020202020204" pitchFamily="34" charset="0"/>
            </a:endParaRPr>
          </a:p>
          <a:p>
            <a:pPr marL="285750" indent="-285750">
              <a:buFont typeface="Arial" panose="020B0604020202020204" pitchFamily="34" charset="0"/>
              <a:buChar char="•"/>
            </a:pPr>
            <a:r>
              <a:rPr lang="en-US" b="0" i="0" u="none" strike="noStrike" baseline="0" dirty="0">
                <a:solidFill>
                  <a:srgbClr val="000000"/>
                </a:solidFill>
                <a:latin typeface="Aptos" panose="020B0004020202020204" pitchFamily="34" charset="0"/>
              </a:rPr>
              <a:t>Users can play, pause, and skip tracks without leaving the workout interface. </a:t>
            </a:r>
          </a:p>
          <a:p>
            <a:pPr marL="285750" indent="-285750">
              <a:buFont typeface="Arial" panose="020B0604020202020204" pitchFamily="34" charset="0"/>
              <a:buChar char="•"/>
            </a:pPr>
            <a:r>
              <a:rPr lang="en-US" b="0" i="0" u="none" strike="noStrike" baseline="0" dirty="0">
                <a:solidFill>
                  <a:srgbClr val="000000"/>
                </a:solidFill>
                <a:latin typeface="Aptos" panose="020B0004020202020204" pitchFamily="34" charset="0"/>
              </a:rPr>
              <a:t>Playlist recommendations based on running intensity. </a:t>
            </a:r>
          </a:p>
          <a:p>
            <a:pPr marL="285750" indent="-285750">
              <a:buFont typeface="Arial" panose="020B0604020202020204" pitchFamily="34" charset="0"/>
              <a:buChar char="•"/>
            </a:pPr>
            <a:r>
              <a:rPr lang="en-US" b="0" i="0" u="none" strike="noStrike" baseline="0" dirty="0">
                <a:solidFill>
                  <a:srgbClr val="000000"/>
                </a:solidFill>
                <a:latin typeface="Aptos" panose="020B0004020202020204" pitchFamily="34" charset="0"/>
              </a:rPr>
              <a:t>Podcast playback for users who prefer spoken content during workouts. </a:t>
            </a:r>
            <a:endParaRPr lang="en-US" dirty="0"/>
          </a:p>
        </p:txBody>
      </p:sp>
      <p:pic>
        <p:nvPicPr>
          <p:cNvPr id="6" name="Content Placeholder 5">
            <a:extLst>
              <a:ext uri="{FF2B5EF4-FFF2-40B4-BE49-F238E27FC236}">
                <a16:creationId xmlns:a16="http://schemas.microsoft.com/office/drawing/2014/main" id="{A447E093-9127-EE88-FC0C-A49BA697E0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5385816" y="1114973"/>
            <a:ext cx="6440424" cy="4572700"/>
          </a:xfrm>
          <a:prstGeom prst="rect">
            <a:avLst/>
          </a:prstGeom>
          <a:ln>
            <a:solidFill>
              <a:schemeClr val="accent1"/>
            </a:solidFill>
          </a:ln>
        </p:spPr>
      </p:pic>
    </p:spTree>
    <p:extLst>
      <p:ext uri="{BB962C8B-B14F-4D97-AF65-F5344CB8AC3E}">
        <p14:creationId xmlns:p14="http://schemas.microsoft.com/office/powerpoint/2010/main" val="5230809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82CFA18-28BD-2C18-A8E5-15CB2A8E272D}"/>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276568-395D-D8EE-0FA9-1F17FD0D7170}"/>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dirty="0">
                <a:solidFill>
                  <a:schemeClr val="tx1"/>
                </a:solidFill>
                <a:latin typeface="+mj-lt"/>
                <a:ea typeface="+mj-ea"/>
                <a:cs typeface="+mj-cs"/>
              </a:rPr>
              <a:t>Post-Run Insights</a:t>
            </a:r>
          </a:p>
        </p:txBody>
      </p:sp>
      <p:sp>
        <p:nvSpPr>
          <p:cNvPr id="13" name="Rectangle 12">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 Placeholder 3">
            <a:extLst>
              <a:ext uri="{FF2B5EF4-FFF2-40B4-BE49-F238E27FC236}">
                <a16:creationId xmlns:a16="http://schemas.microsoft.com/office/drawing/2014/main" id="{A6D931C8-55BC-63D7-1595-C2804E26F3F2}"/>
              </a:ext>
            </a:extLst>
          </p:cNvPr>
          <p:cNvSpPr>
            <a:spLocks noGrp="1"/>
          </p:cNvSpPr>
          <p:nvPr>
            <p:ph type="body" sz="half" idx="2"/>
          </p:nvPr>
        </p:nvSpPr>
        <p:spPr>
          <a:xfrm>
            <a:off x="411480" y="2684095"/>
            <a:ext cx="4443154" cy="3492868"/>
          </a:xfrm>
        </p:spPr>
        <p:txBody>
          <a:bodyPr vert="horz" lIns="91440" tIns="45720" rIns="91440" bIns="45720" rtlCol="0">
            <a:normAutofit/>
          </a:bodyPr>
          <a:lstStyle/>
          <a:p>
            <a:r>
              <a:rPr lang="en-US" sz="1700" b="1" i="0" u="none" strike="noStrike" baseline="0" dirty="0">
                <a:solidFill>
                  <a:srgbClr val="000000"/>
                </a:solidFill>
                <a:latin typeface="Aptos" panose="020B0004020202020204" pitchFamily="34" charset="0"/>
              </a:rPr>
              <a:t>Overview: </a:t>
            </a:r>
          </a:p>
          <a:p>
            <a:r>
              <a:rPr lang="en-US" sz="1700" b="0" i="0" u="none" strike="noStrike" baseline="0" dirty="0">
                <a:solidFill>
                  <a:srgbClr val="000000"/>
                </a:solidFill>
                <a:latin typeface="Aptos" panose="020B0004020202020204" pitchFamily="34" charset="0"/>
              </a:rPr>
              <a:t>After completing a workout, users will receive detailed insights about their performance, recovery needs, and recommendations. </a:t>
            </a:r>
          </a:p>
          <a:p>
            <a:r>
              <a:rPr lang="en-US" sz="1700" b="1" i="0" u="none" strike="noStrike" baseline="0" dirty="0">
                <a:solidFill>
                  <a:srgbClr val="000000"/>
                </a:solidFill>
                <a:latin typeface="Aptos" panose="020B0004020202020204" pitchFamily="34" charset="0"/>
              </a:rPr>
              <a:t>Planned Interactions: </a:t>
            </a:r>
            <a:endParaRPr lang="en-US" sz="1700" b="0" i="0" u="none" strike="noStrike" baseline="0" dirty="0">
              <a:solidFill>
                <a:srgbClr val="000000"/>
              </a:solidFill>
              <a:latin typeface="Aptos" panose="020B0004020202020204" pitchFamily="34" charset="0"/>
            </a:endParaRPr>
          </a:p>
          <a:p>
            <a:pPr marL="285750" indent="-285750">
              <a:buFont typeface="Arial" panose="020B0604020202020204" pitchFamily="34" charset="0"/>
              <a:buChar char="•"/>
            </a:pPr>
            <a:r>
              <a:rPr lang="en-US" sz="1700" b="0" i="0" u="none" strike="noStrike" baseline="0" dirty="0">
                <a:solidFill>
                  <a:srgbClr val="000000"/>
                </a:solidFill>
                <a:latin typeface="Aptos" panose="020B0004020202020204" pitchFamily="34" charset="0"/>
              </a:rPr>
              <a:t>Insights will be auto-generated after each workout. </a:t>
            </a:r>
          </a:p>
          <a:p>
            <a:pPr marL="285750" indent="-285750">
              <a:buFont typeface="Arial" panose="020B0604020202020204" pitchFamily="34" charset="0"/>
              <a:buChar char="•"/>
            </a:pPr>
            <a:r>
              <a:rPr lang="en-US" sz="1700" b="0" i="0" u="none" strike="noStrike" baseline="0" dirty="0">
                <a:solidFill>
                  <a:srgbClr val="000000"/>
                </a:solidFill>
                <a:latin typeface="Aptos" panose="020B0004020202020204" pitchFamily="34" charset="0"/>
              </a:rPr>
              <a:t>Users can view performance highlights, run statistics, and advice. </a:t>
            </a:r>
          </a:p>
          <a:p>
            <a:pPr marL="285750" indent="-285750">
              <a:buFont typeface="Arial" panose="020B0604020202020204" pitchFamily="34" charset="0"/>
              <a:buChar char="•"/>
            </a:pPr>
            <a:r>
              <a:rPr lang="en-US" sz="1700" b="0" i="0" u="none" strike="noStrike" baseline="0" dirty="0">
                <a:solidFill>
                  <a:srgbClr val="000000"/>
                </a:solidFill>
                <a:latin typeface="Aptos" panose="020B0004020202020204" pitchFamily="34" charset="0"/>
              </a:rPr>
              <a:t>Hydration reminders and recovery suggestions based on run intensity. </a:t>
            </a:r>
          </a:p>
        </p:txBody>
      </p:sp>
      <p:pic>
        <p:nvPicPr>
          <p:cNvPr id="6" name="Content Placeholder 5">
            <a:extLst>
              <a:ext uri="{FF2B5EF4-FFF2-40B4-BE49-F238E27FC236}">
                <a16:creationId xmlns:a16="http://schemas.microsoft.com/office/drawing/2014/main" id="{D23C6E0C-D060-0200-F24F-0909FFA7BE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5385816" y="1114973"/>
            <a:ext cx="6440424" cy="4572700"/>
          </a:xfrm>
          <a:prstGeom prst="rect">
            <a:avLst/>
          </a:prstGeom>
          <a:ln>
            <a:solidFill>
              <a:schemeClr val="accent1"/>
            </a:solidFill>
          </a:ln>
        </p:spPr>
      </p:pic>
    </p:spTree>
    <p:extLst>
      <p:ext uri="{BB962C8B-B14F-4D97-AF65-F5344CB8AC3E}">
        <p14:creationId xmlns:p14="http://schemas.microsoft.com/office/powerpoint/2010/main" val="1244967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31DC29F-3327-4463-451C-23B73B9C7681}"/>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787C63-4BFA-7CFE-E88D-5ACEF8724B9D}"/>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dirty="0">
                <a:solidFill>
                  <a:schemeClr val="tx1"/>
                </a:solidFill>
                <a:latin typeface="+mj-lt"/>
                <a:ea typeface="+mj-ea"/>
                <a:cs typeface="+mj-cs"/>
              </a:rPr>
              <a:t>Route Conditions</a:t>
            </a:r>
          </a:p>
        </p:txBody>
      </p:sp>
      <p:sp>
        <p:nvSpPr>
          <p:cNvPr id="13" name="Rectangle 12">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 Placeholder 3">
            <a:extLst>
              <a:ext uri="{FF2B5EF4-FFF2-40B4-BE49-F238E27FC236}">
                <a16:creationId xmlns:a16="http://schemas.microsoft.com/office/drawing/2014/main" id="{DE94DD72-06FC-33FD-1FE5-9B3DAFAA5C92}"/>
              </a:ext>
            </a:extLst>
          </p:cNvPr>
          <p:cNvSpPr>
            <a:spLocks noGrp="1"/>
          </p:cNvSpPr>
          <p:nvPr>
            <p:ph type="body" sz="half" idx="2"/>
          </p:nvPr>
        </p:nvSpPr>
        <p:spPr>
          <a:xfrm>
            <a:off x="411480" y="2684095"/>
            <a:ext cx="4443154" cy="3492868"/>
          </a:xfrm>
        </p:spPr>
        <p:txBody>
          <a:bodyPr vert="horz" lIns="91440" tIns="45720" rIns="91440" bIns="45720" rtlCol="0">
            <a:noAutofit/>
          </a:bodyPr>
          <a:lstStyle/>
          <a:p>
            <a:r>
              <a:rPr lang="en-US" b="1" i="0" u="none" strike="noStrike" baseline="0" dirty="0">
                <a:solidFill>
                  <a:srgbClr val="000000"/>
                </a:solidFill>
                <a:latin typeface="Aptos" panose="020B0004020202020204" pitchFamily="34" charset="0"/>
              </a:rPr>
              <a:t>Overview: </a:t>
            </a:r>
          </a:p>
          <a:p>
            <a:r>
              <a:rPr lang="en-US" b="0" i="0" u="none" strike="noStrike" baseline="0" dirty="0">
                <a:solidFill>
                  <a:srgbClr val="000000"/>
                </a:solidFill>
                <a:latin typeface="Aptos" panose="020B0004020202020204" pitchFamily="34" charset="0"/>
              </a:rPr>
              <a:t>The Route Conditions feature will help users assess the difficulty and suitability of their running routes by providing surface types, elevation changes, and congestion information. </a:t>
            </a:r>
          </a:p>
          <a:p>
            <a:r>
              <a:rPr lang="en-US" b="1" i="0" u="none" strike="noStrike" baseline="0" dirty="0">
                <a:solidFill>
                  <a:srgbClr val="000000"/>
                </a:solidFill>
                <a:latin typeface="Aptos" panose="020B0004020202020204" pitchFamily="34" charset="0"/>
              </a:rPr>
              <a:t>Planned Interactions: </a:t>
            </a:r>
            <a:endParaRPr lang="en-US" b="0" i="0" u="none" strike="noStrike" baseline="0" dirty="0">
              <a:solidFill>
                <a:srgbClr val="000000"/>
              </a:solidFill>
              <a:latin typeface="Aptos" panose="020B0004020202020204" pitchFamily="34" charset="0"/>
            </a:endParaRPr>
          </a:p>
          <a:p>
            <a:pPr marL="285750" indent="-285750">
              <a:buFont typeface="Arial" panose="020B0604020202020204" pitchFamily="34" charset="0"/>
              <a:buChar char="•"/>
            </a:pPr>
            <a:r>
              <a:rPr lang="en-US" b="0" i="0" u="none" strike="noStrike" baseline="0" dirty="0">
                <a:solidFill>
                  <a:srgbClr val="000000"/>
                </a:solidFill>
                <a:latin typeface="Aptos" panose="020B0004020202020204" pitchFamily="34" charset="0"/>
              </a:rPr>
              <a:t>Users can select starting and ending points to generate route insights. </a:t>
            </a:r>
          </a:p>
          <a:p>
            <a:pPr marL="285750" indent="-285750">
              <a:buFont typeface="Arial" panose="020B0604020202020204" pitchFamily="34" charset="0"/>
              <a:buChar char="•"/>
            </a:pPr>
            <a:r>
              <a:rPr lang="en-US" b="0" i="0" u="none" strike="noStrike" baseline="0" dirty="0">
                <a:solidFill>
                  <a:srgbClr val="000000"/>
                </a:solidFill>
                <a:latin typeface="Aptos" panose="020B0004020202020204" pitchFamily="34" charset="0"/>
              </a:rPr>
              <a:t>Route details such as surface type (trail, pavement, grass), elevation changes, and congestion levels will be displayed. </a:t>
            </a:r>
          </a:p>
          <a:p>
            <a:pPr marL="285750" indent="-285750">
              <a:buFont typeface="Arial" panose="020B0604020202020204" pitchFamily="34" charset="0"/>
              <a:buChar char="•"/>
            </a:pPr>
            <a:r>
              <a:rPr lang="en-US" b="0" i="0" u="none" strike="noStrike" baseline="0" dirty="0">
                <a:solidFill>
                  <a:srgbClr val="000000"/>
                </a:solidFill>
                <a:latin typeface="Aptos" panose="020B0004020202020204" pitchFamily="34" charset="0"/>
              </a:rPr>
              <a:t>Real-time updates for route conditions if available. </a:t>
            </a:r>
          </a:p>
        </p:txBody>
      </p:sp>
      <p:pic>
        <p:nvPicPr>
          <p:cNvPr id="6" name="Content Placeholder 5">
            <a:extLst>
              <a:ext uri="{FF2B5EF4-FFF2-40B4-BE49-F238E27FC236}">
                <a16:creationId xmlns:a16="http://schemas.microsoft.com/office/drawing/2014/main" id="{9A3690AF-B6D4-70A9-C442-6E1D4377C9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5385816" y="1114973"/>
            <a:ext cx="6440424" cy="4572700"/>
          </a:xfrm>
          <a:prstGeom prst="rect">
            <a:avLst/>
          </a:prstGeom>
          <a:ln>
            <a:solidFill>
              <a:schemeClr val="accent1"/>
            </a:solidFill>
          </a:ln>
        </p:spPr>
      </p:pic>
    </p:spTree>
    <p:extLst>
      <p:ext uri="{BB962C8B-B14F-4D97-AF65-F5344CB8AC3E}">
        <p14:creationId xmlns:p14="http://schemas.microsoft.com/office/powerpoint/2010/main" val="42609149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293</TotalTime>
  <Words>536</Words>
  <Application>Microsoft Office PowerPoint</Application>
  <PresentationFormat>Widescreen</PresentationFormat>
  <Paragraphs>49</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Aptos Display</vt:lpstr>
      <vt:lpstr>Arial</vt:lpstr>
      <vt:lpstr>Calibri</vt:lpstr>
      <vt:lpstr>Office Theme</vt:lpstr>
      <vt:lpstr>RunVenture  Fitness (Run) Tracker</vt:lpstr>
      <vt:lpstr>PowerPoint Presentation</vt:lpstr>
      <vt:lpstr>Homepage</vt:lpstr>
      <vt:lpstr>Dashboard  (After User Logs In)</vt:lpstr>
      <vt:lpstr>Personalized Training Plans</vt:lpstr>
      <vt:lpstr>Social Challenges</vt:lpstr>
      <vt:lpstr>Music and Podcast Integration</vt:lpstr>
      <vt:lpstr>Post-Run Insights</vt:lpstr>
      <vt:lpstr>Route Conditions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Jill Platts</dc:creator>
  <cp:lastModifiedBy>Jill Platts</cp:lastModifiedBy>
  <cp:revision>5</cp:revision>
  <dcterms:created xsi:type="dcterms:W3CDTF">2025-02-11T18:27:24Z</dcterms:created>
  <dcterms:modified xsi:type="dcterms:W3CDTF">2025-02-18T23:08:01Z</dcterms:modified>
</cp:coreProperties>
</file>

<file path=docProps/thumbnail.jpeg>
</file>